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60" r:id="rId3"/>
    <p:sldId id="258" r:id="rId4"/>
  </p:sldIdLst>
  <p:sldSz cx="6858000" cy="9144000" type="screen4x3"/>
  <p:notesSz cx="7077075" cy="9393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356" y="45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F46F7C-477C-437A-9DBC-9C1DD903284F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704850"/>
            <a:ext cx="2641600" cy="3522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62463"/>
            <a:ext cx="5661025" cy="4225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2175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92175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EA440-8E84-49B6-B7D6-DFF4828C5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EA440-8E84-49B6-B7D6-DFF4828C571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EA440-8E84-49B6-B7D6-DFF4828C571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6415-9AF3-4846-A9E1-2BA1DE7D4816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E977-46EE-4058-82DA-F7CE8C6E4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6415-9AF3-4846-A9E1-2BA1DE7D4816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E977-46EE-4058-82DA-F7CE8C6E4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6415-9AF3-4846-A9E1-2BA1DE7D4816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E977-46EE-4058-82DA-F7CE8C6E4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6415-9AF3-4846-A9E1-2BA1DE7D4816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E977-46EE-4058-82DA-F7CE8C6E4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6415-9AF3-4846-A9E1-2BA1DE7D4816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E977-46EE-4058-82DA-F7CE8C6E4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6415-9AF3-4846-A9E1-2BA1DE7D4816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E977-46EE-4058-82DA-F7CE8C6E4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6415-9AF3-4846-A9E1-2BA1DE7D4816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E977-46EE-4058-82DA-F7CE8C6E4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6415-9AF3-4846-A9E1-2BA1DE7D4816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E977-46EE-4058-82DA-F7CE8C6E4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6415-9AF3-4846-A9E1-2BA1DE7D4816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E977-46EE-4058-82DA-F7CE8C6E4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6415-9AF3-4846-A9E1-2BA1DE7D4816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E977-46EE-4058-82DA-F7CE8C6E4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6415-9AF3-4846-A9E1-2BA1DE7D4816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E977-46EE-4058-82DA-F7CE8C6E4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56415-9AF3-4846-A9E1-2BA1DE7D4816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DE977-46EE-4058-82DA-F7CE8C6E4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858000" cy="6858000"/>
          </a:xfrm>
          <a:prstGeom prst="rect">
            <a:avLst/>
          </a:prstGeom>
          <a:noFill/>
          <a:ln w="2857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35899" y="1042359"/>
            <a:ext cx="4800600" cy="4800600"/>
          </a:xfrm>
          <a:prstGeom prst="rect">
            <a:avLst/>
          </a:prstGeom>
          <a:noFill/>
          <a:ln w="28575">
            <a:solidFill>
              <a:schemeClr val="bg2">
                <a:lumMod val="25000"/>
              </a:schemeClr>
            </a:solidFill>
            <a:prstDash val="dash"/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56205" y="1752600"/>
            <a:ext cx="3383280" cy="3383280"/>
          </a:xfrm>
          <a:prstGeom prst="rect">
            <a:avLst/>
          </a:prstGeom>
          <a:noFill/>
          <a:ln w="28575">
            <a:solidFill>
              <a:schemeClr val="bg2">
                <a:lumMod val="25000"/>
              </a:schemeClr>
            </a:solidFill>
            <a:prstDash val="dash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91602" y="338805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3429000"/>
            <a:ext cx="6858000" cy="0"/>
          </a:xfrm>
          <a:prstGeom prst="line">
            <a:avLst/>
          </a:prstGeom>
          <a:noFill/>
          <a:ln w="28575">
            <a:solidFill>
              <a:schemeClr val="bg2">
                <a:lumMod val="25000"/>
              </a:schemeClr>
            </a:solidFill>
            <a:prstDash val="dash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" name="Straight Connector 10"/>
          <p:cNvCxnSpPr>
            <a:endCxn id="4" idx="2"/>
          </p:cNvCxnSpPr>
          <p:nvPr/>
        </p:nvCxnSpPr>
        <p:spPr>
          <a:xfrm rot="5400000">
            <a:off x="0" y="3429000"/>
            <a:ext cx="6858000" cy="0"/>
          </a:xfrm>
          <a:prstGeom prst="line">
            <a:avLst/>
          </a:prstGeom>
          <a:noFill/>
          <a:ln w="28575">
            <a:solidFill>
              <a:schemeClr val="bg2">
                <a:lumMod val="25000"/>
              </a:schemeClr>
            </a:solidFill>
            <a:prstDash val="dash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0" y="13648"/>
            <a:ext cx="6858000" cy="6858000"/>
          </a:xfrm>
          <a:prstGeom prst="line">
            <a:avLst/>
          </a:prstGeom>
          <a:noFill/>
          <a:ln w="28575">
            <a:solidFill>
              <a:schemeClr val="bg2">
                <a:lumMod val="25000"/>
              </a:schemeClr>
            </a:solidFill>
            <a:prstDash val="dash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0" y="0"/>
            <a:ext cx="6858000" cy="6858000"/>
          </a:xfrm>
          <a:prstGeom prst="line">
            <a:avLst/>
          </a:prstGeom>
          <a:noFill/>
          <a:ln w="28575">
            <a:solidFill>
              <a:schemeClr val="bg2">
                <a:lumMod val="25000"/>
              </a:schemeClr>
            </a:solidFill>
            <a:prstDash val="dash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0" y="1752600"/>
            <a:ext cx="1676400" cy="0"/>
          </a:xfrm>
          <a:prstGeom prst="line">
            <a:avLst/>
          </a:prstGeom>
          <a:noFill/>
          <a:ln w="28575">
            <a:solidFill>
              <a:schemeClr val="bg2">
                <a:lumMod val="25000"/>
              </a:schemeClr>
            </a:solidFill>
            <a:prstDash val="dash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" name="Straight Connector 17"/>
          <p:cNvCxnSpPr/>
          <p:nvPr/>
        </p:nvCxnSpPr>
        <p:spPr>
          <a:xfrm rot="10800000">
            <a:off x="5167952" y="1738952"/>
            <a:ext cx="1676400" cy="0"/>
          </a:xfrm>
          <a:prstGeom prst="line">
            <a:avLst/>
          </a:prstGeom>
          <a:noFill/>
          <a:ln w="28575">
            <a:solidFill>
              <a:schemeClr val="bg2">
                <a:lumMod val="25000"/>
              </a:schemeClr>
            </a:solidFill>
            <a:prstDash val="dash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5167952" y="5119048"/>
            <a:ext cx="1676400" cy="0"/>
          </a:xfrm>
          <a:prstGeom prst="line">
            <a:avLst/>
          </a:prstGeom>
          <a:noFill/>
          <a:ln w="28575">
            <a:solidFill>
              <a:schemeClr val="bg2">
                <a:lumMod val="25000"/>
              </a:schemeClr>
            </a:solidFill>
            <a:prstDash val="dash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0" name="Straight Connector 19"/>
          <p:cNvCxnSpPr/>
          <p:nvPr/>
        </p:nvCxnSpPr>
        <p:spPr>
          <a:xfrm rot="10800000">
            <a:off x="0" y="5119048"/>
            <a:ext cx="1676400" cy="0"/>
          </a:xfrm>
          <a:prstGeom prst="line">
            <a:avLst/>
          </a:prstGeom>
          <a:noFill/>
          <a:ln w="28575">
            <a:solidFill>
              <a:schemeClr val="bg2">
                <a:lumMod val="25000"/>
              </a:schemeClr>
            </a:solidFill>
            <a:prstDash val="dash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915992" y="850256"/>
            <a:ext cx="1645920" cy="0"/>
          </a:xfrm>
          <a:prstGeom prst="line">
            <a:avLst/>
          </a:prstGeom>
          <a:noFill/>
          <a:ln w="28575">
            <a:solidFill>
              <a:schemeClr val="bg2">
                <a:lumMod val="25000"/>
              </a:schemeClr>
            </a:solidFill>
            <a:prstDash val="dash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4337032" y="822960"/>
            <a:ext cx="1645920" cy="0"/>
          </a:xfrm>
          <a:prstGeom prst="line">
            <a:avLst/>
          </a:prstGeom>
          <a:noFill/>
          <a:ln w="28575">
            <a:solidFill>
              <a:schemeClr val="bg2">
                <a:lumMod val="25000"/>
              </a:schemeClr>
            </a:solidFill>
            <a:prstDash val="dash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4331344" y="6018208"/>
            <a:ext cx="1645920" cy="0"/>
          </a:xfrm>
          <a:prstGeom prst="line">
            <a:avLst/>
          </a:prstGeom>
          <a:noFill/>
          <a:ln w="28575">
            <a:solidFill>
              <a:schemeClr val="bg2">
                <a:lumMod val="25000"/>
              </a:schemeClr>
            </a:solidFill>
            <a:prstDash val="dash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" name="Straight Connector 24"/>
          <p:cNvCxnSpPr/>
          <p:nvPr/>
        </p:nvCxnSpPr>
        <p:spPr>
          <a:xfrm rot="5400000" flipH="1" flipV="1">
            <a:off x="929640" y="6039816"/>
            <a:ext cx="1645920" cy="0"/>
          </a:xfrm>
          <a:prstGeom prst="line">
            <a:avLst/>
          </a:prstGeom>
          <a:noFill/>
          <a:ln w="28575">
            <a:solidFill>
              <a:schemeClr val="bg2">
                <a:lumMod val="25000"/>
              </a:schemeClr>
            </a:solidFill>
            <a:prstDash val="dash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7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t="8776" r="45123" b="7639"/>
          <a:stretch>
            <a:fillRect/>
          </a:stretch>
        </p:blipFill>
        <p:spPr bwMode="auto">
          <a:xfrm>
            <a:off x="27296" y="1514896"/>
            <a:ext cx="1371600" cy="160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  <a:scene3d>
            <a:camera prst="orthographicFront">
              <a:rot lat="0" lon="0" rev="5400000"/>
            </a:camera>
            <a:lightRig rig="threePt" dir="t"/>
          </a:scene3d>
        </p:spPr>
      </p:pic>
      <p:sp>
        <p:nvSpPr>
          <p:cNvPr id="33" name="Rectangle 32"/>
          <p:cNvSpPr/>
          <p:nvPr/>
        </p:nvSpPr>
        <p:spPr>
          <a:xfrm>
            <a:off x="1874627" y="319497"/>
            <a:ext cx="3124200" cy="838200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flatTx/>
          </a:bodyPr>
          <a:lstStyle/>
          <a:p>
            <a:pPr algn="ctr"/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Officiant</a:t>
            </a:r>
          </a:p>
          <a:p>
            <a:pPr algn="ctr"/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Laura </a:t>
            </a:r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Harnden</a:t>
            </a:r>
          </a:p>
          <a:p>
            <a:pPr algn="ctr"/>
            <a:endParaRPr lang="en-US" sz="400" dirty="0">
              <a:solidFill>
                <a:schemeClr val="accent6">
                  <a:lumMod val="50000"/>
                </a:schemeClr>
              </a:solidFill>
              <a:latin typeface="Tiranti Solid LET" pitchFamily="2" charset="0"/>
            </a:endParaRPr>
          </a:p>
          <a:p>
            <a:pPr algn="ctr"/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Our inspiring mothers</a:t>
            </a:r>
          </a:p>
          <a:p>
            <a:pPr algn="ctr"/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Kathy Steinhilber &amp; Carol </a:t>
            </a:r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Crossett</a:t>
            </a:r>
          </a:p>
          <a:p>
            <a:pPr algn="ctr"/>
            <a:endParaRPr lang="en-US" sz="500" dirty="0">
              <a:solidFill>
                <a:schemeClr val="accent6">
                  <a:lumMod val="50000"/>
                </a:schemeClr>
              </a:solidFill>
              <a:latin typeface="Tiranti Solid LET" pitchFamily="2" charset="0"/>
            </a:endParaRPr>
          </a:p>
        </p:txBody>
      </p:sp>
      <p:pic>
        <p:nvPicPr>
          <p:cNvPr id="48" name="Picture 7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t="8776" r="45123" b="38781"/>
          <a:stretch>
            <a:fillRect/>
          </a:stretch>
        </p:blipFill>
        <p:spPr bwMode="auto">
          <a:xfrm>
            <a:off x="5783735" y="4061122"/>
            <a:ext cx="1371600" cy="898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  <a:scene3d>
            <a:camera prst="orthographicFront">
              <a:rot lat="0" lon="0" rev="16200000"/>
            </a:camera>
            <a:lightRig rig="threePt" dir="t"/>
          </a:scene3d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t="8776" r="45123" b="7639"/>
          <a:stretch>
            <a:fillRect/>
          </a:stretch>
        </p:blipFill>
        <p:spPr bwMode="auto">
          <a:xfrm>
            <a:off x="3924300" y="-285749"/>
            <a:ext cx="1371600" cy="160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4" cstate="print"/>
          <a:srcRect l="40625" t="57000" r="53125" b="31000"/>
          <a:stretch>
            <a:fillRect/>
          </a:stretch>
        </p:blipFill>
        <p:spPr bwMode="auto">
          <a:xfrm>
            <a:off x="116775" y="6184075"/>
            <a:ext cx="457200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57663" t="34548" r="17954" b="36476"/>
          <a:stretch>
            <a:fillRect/>
          </a:stretch>
        </p:blipFill>
        <p:spPr bwMode="auto">
          <a:xfrm>
            <a:off x="733425" y="5172075"/>
            <a:ext cx="112834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0" rev="8100000"/>
            </a:camera>
            <a:lightRig rig="threePt" dir="t"/>
          </a:scene3d>
        </p:spPr>
      </p:pic>
      <p:sp>
        <p:nvSpPr>
          <p:cNvPr id="4" name="Rectangle 3"/>
          <p:cNvSpPr/>
          <p:nvPr/>
        </p:nvSpPr>
        <p:spPr>
          <a:xfrm>
            <a:off x="0" y="0"/>
            <a:ext cx="6858000" cy="6858000"/>
          </a:xfrm>
          <a:prstGeom prst="rect">
            <a:avLst/>
          </a:prstGeom>
          <a:noFill/>
          <a:ln w="2857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35899" y="1042359"/>
            <a:ext cx="4800600" cy="4800600"/>
          </a:xfrm>
          <a:prstGeom prst="rect">
            <a:avLst/>
          </a:prstGeom>
          <a:noFill/>
          <a:ln w="28575">
            <a:solidFill>
              <a:schemeClr val="bg2">
                <a:lumMod val="25000"/>
              </a:schemeClr>
            </a:solidFill>
            <a:prstDash val="dash"/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91602" y="3388056"/>
            <a:ext cx="45719" cy="45719"/>
          </a:xfrm>
          <a:prstGeom prst="ellipse">
            <a:avLst/>
          </a:prstGeom>
          <a:scene3d>
            <a:camera prst="orthographicFront">
              <a:rot lat="0" lon="0" rev="480000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rot="10800000">
            <a:off x="0" y="1752600"/>
            <a:ext cx="1676400" cy="0"/>
          </a:xfrm>
          <a:prstGeom prst="line">
            <a:avLst/>
          </a:prstGeom>
          <a:noFill/>
          <a:ln w="28575">
            <a:solidFill>
              <a:schemeClr val="bg2">
                <a:lumMod val="25000"/>
              </a:schemeClr>
            </a:solidFill>
            <a:prstDash val="dash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" name="Straight Connector 17"/>
          <p:cNvCxnSpPr/>
          <p:nvPr/>
        </p:nvCxnSpPr>
        <p:spPr>
          <a:xfrm rot="10800000">
            <a:off x="5167952" y="1738952"/>
            <a:ext cx="1676400" cy="0"/>
          </a:xfrm>
          <a:prstGeom prst="line">
            <a:avLst/>
          </a:prstGeom>
          <a:noFill/>
          <a:ln w="28575">
            <a:solidFill>
              <a:schemeClr val="bg2">
                <a:lumMod val="25000"/>
              </a:schemeClr>
            </a:solidFill>
            <a:prstDash val="dash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5167952" y="5119048"/>
            <a:ext cx="1676400" cy="0"/>
          </a:xfrm>
          <a:prstGeom prst="line">
            <a:avLst/>
          </a:prstGeom>
          <a:noFill/>
          <a:ln w="28575">
            <a:solidFill>
              <a:schemeClr val="bg2">
                <a:lumMod val="25000"/>
              </a:schemeClr>
            </a:solidFill>
            <a:prstDash val="dash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0" name="Straight Connector 19"/>
          <p:cNvCxnSpPr/>
          <p:nvPr/>
        </p:nvCxnSpPr>
        <p:spPr>
          <a:xfrm rot="10800000">
            <a:off x="0" y="5119048"/>
            <a:ext cx="1676400" cy="0"/>
          </a:xfrm>
          <a:prstGeom prst="line">
            <a:avLst/>
          </a:prstGeom>
          <a:noFill/>
          <a:ln w="28575">
            <a:solidFill>
              <a:schemeClr val="bg2">
                <a:lumMod val="25000"/>
              </a:schemeClr>
            </a:solidFill>
            <a:prstDash val="dash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915992" y="850256"/>
            <a:ext cx="1645920" cy="0"/>
          </a:xfrm>
          <a:prstGeom prst="line">
            <a:avLst/>
          </a:prstGeom>
          <a:noFill/>
          <a:ln w="28575">
            <a:solidFill>
              <a:schemeClr val="bg2">
                <a:lumMod val="25000"/>
              </a:schemeClr>
            </a:solidFill>
            <a:prstDash val="dash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4337032" y="822960"/>
            <a:ext cx="1645920" cy="0"/>
          </a:xfrm>
          <a:prstGeom prst="line">
            <a:avLst/>
          </a:prstGeom>
          <a:noFill/>
          <a:ln w="28575">
            <a:solidFill>
              <a:schemeClr val="bg2">
                <a:lumMod val="25000"/>
              </a:schemeClr>
            </a:solidFill>
            <a:prstDash val="dash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4331344" y="6018208"/>
            <a:ext cx="1645920" cy="0"/>
          </a:xfrm>
          <a:prstGeom prst="line">
            <a:avLst/>
          </a:prstGeom>
          <a:noFill/>
          <a:ln w="28575">
            <a:solidFill>
              <a:schemeClr val="bg2">
                <a:lumMod val="25000"/>
              </a:schemeClr>
            </a:solidFill>
            <a:prstDash val="dash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" name="Straight Connector 24"/>
          <p:cNvCxnSpPr/>
          <p:nvPr/>
        </p:nvCxnSpPr>
        <p:spPr>
          <a:xfrm rot="5400000" flipH="1" flipV="1">
            <a:off x="929640" y="6039816"/>
            <a:ext cx="1645920" cy="0"/>
          </a:xfrm>
          <a:prstGeom prst="line">
            <a:avLst/>
          </a:prstGeom>
          <a:noFill/>
          <a:ln w="28575">
            <a:solidFill>
              <a:schemeClr val="bg2">
                <a:lumMod val="25000"/>
              </a:schemeClr>
            </a:solidFill>
            <a:prstDash val="dash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1752600" y="1752600"/>
            <a:ext cx="3352800" cy="3352800"/>
          </a:xfrm>
          <a:prstGeom prst="line">
            <a:avLst/>
          </a:prstGeom>
          <a:noFill/>
          <a:ln w="28575">
            <a:solidFill>
              <a:schemeClr val="bg2">
                <a:lumMod val="25000"/>
              </a:schemeClr>
            </a:solidFill>
            <a:prstDash val="dash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1" name="Straight Connector 30"/>
          <p:cNvCxnSpPr/>
          <p:nvPr/>
        </p:nvCxnSpPr>
        <p:spPr>
          <a:xfrm rot="5400000" flipH="1" flipV="1">
            <a:off x="1725304" y="1684360"/>
            <a:ext cx="3429000" cy="3429000"/>
          </a:xfrm>
          <a:prstGeom prst="line">
            <a:avLst/>
          </a:prstGeom>
          <a:noFill/>
          <a:ln w="28575">
            <a:solidFill>
              <a:schemeClr val="bg2">
                <a:lumMod val="25000"/>
              </a:schemeClr>
            </a:solidFill>
            <a:prstDash val="dash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8" name="TextBox 37"/>
          <p:cNvSpPr txBox="1"/>
          <p:nvPr/>
        </p:nvSpPr>
        <p:spPr>
          <a:xfrm>
            <a:off x="-117144" y="76200"/>
            <a:ext cx="2092656" cy="1754326"/>
          </a:xfrm>
          <a:prstGeom prst="rect">
            <a:avLst/>
          </a:prstGeom>
          <a:noFill/>
          <a:scene3d>
            <a:camera prst="orthographicFront">
              <a:rot lat="0" lon="0" rev="135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Eat, </a:t>
            </a:r>
          </a:p>
          <a:p>
            <a:pPr algn="ctr"/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drink and </a:t>
            </a:r>
          </a:p>
          <a:p>
            <a:pPr algn="ctr"/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be married!</a:t>
            </a:r>
          </a:p>
          <a:p>
            <a:pPr algn="ctr"/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Hors d'oeuvres, </a:t>
            </a:r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drinks, dinner, 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dessert, photos</a:t>
            </a:r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, dinner, merriment to follow at the Copper Tree Restaurant </a:t>
            </a:r>
          </a:p>
          <a:p>
            <a:pPr algn="ctr"/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The celebration begins</a:t>
            </a:r>
          </a:p>
          <a:p>
            <a:pPr algn="ctr"/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at half-past five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600200" y="0"/>
            <a:ext cx="1295400" cy="1200329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Fontdinerdotcom Sparkly" pitchFamily="2" charset="0"/>
              </a:rPr>
              <a:t>Our fabulous wedding party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Fontdinerdotcom Sparkly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974608" y="-62552"/>
            <a:ext cx="2092656" cy="1877437"/>
          </a:xfrm>
          <a:prstGeom prst="rect">
            <a:avLst/>
          </a:prstGeom>
          <a:noFill/>
          <a:scene3d>
            <a:camera prst="orthographicFront">
              <a:rot lat="0" lon="0" rev="81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To our </a:t>
            </a:r>
          </a:p>
          <a:p>
            <a:pPr algn="ctr"/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parents:</a:t>
            </a:r>
          </a:p>
          <a:p>
            <a:pPr algn="ctr"/>
            <a:r>
              <a:rPr lang="en-US" sz="1200" i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Your 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love, support, and guidance </a:t>
            </a:r>
            <a:endParaRPr lang="en-US" sz="1200" i="1" dirty="0" smtClean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  <a:p>
            <a:pPr algn="ctr"/>
            <a:r>
              <a:rPr lang="en-US" sz="1200" i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are 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such an essential part of who </a:t>
            </a:r>
            <a:r>
              <a:rPr lang="en-US" sz="1200" i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we are. Thank 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you for being </a:t>
            </a:r>
            <a:r>
              <a:rPr lang="en-US" sz="1200" i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our 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first teachers </a:t>
            </a:r>
            <a:endParaRPr lang="en-US" sz="1200" i="1" dirty="0" smtClean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  <a:p>
            <a:pPr algn="ctr"/>
            <a:r>
              <a:rPr lang="en-US" sz="1200" i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of 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the joy created when you </a:t>
            </a:r>
            <a:r>
              <a:rPr lang="en-US" sz="1200" i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s</a:t>
            </a:r>
          </a:p>
          <a:p>
            <a:pPr algn="ctr"/>
            <a:r>
              <a:rPr lang="en-US" sz="1200" i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hare 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your life with </a:t>
            </a:r>
            <a:endParaRPr lang="en-US" sz="1200" i="1" dirty="0" smtClean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  <a:p>
            <a:pPr algn="ctr"/>
            <a:r>
              <a:rPr lang="en-US" sz="1200" i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your </a:t>
            </a:r>
          </a:p>
          <a:p>
            <a:pPr algn="ctr"/>
            <a:r>
              <a:rPr lang="en-US" sz="1200" i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best friend.</a:t>
            </a:r>
            <a:endParaRPr lang="en-US" sz="1200" dirty="0" smtClean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980296" y="5116757"/>
            <a:ext cx="2092656" cy="1815882"/>
          </a:xfrm>
          <a:prstGeom prst="rect">
            <a:avLst/>
          </a:prstGeom>
          <a:noFill/>
          <a:scene3d>
            <a:camera prst="orthographicFront">
              <a:rot lat="0" lon="0" rev="27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To our </a:t>
            </a:r>
          </a:p>
          <a:p>
            <a:pPr algn="ctr"/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Family &amp;Friends</a:t>
            </a:r>
          </a:p>
          <a:p>
            <a:pPr algn="ctr"/>
            <a:r>
              <a:rPr lang="en-US" sz="1050" i="1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You have helped shape our </a:t>
            </a:r>
            <a:endParaRPr lang="en-US" sz="1050" i="1" dirty="0" smtClean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  <a:p>
            <a:pPr algn="ctr"/>
            <a:r>
              <a:rPr lang="en-US" sz="1050" i="1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r</a:t>
            </a:r>
            <a:r>
              <a:rPr lang="en-US" sz="1050" i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elationship over </a:t>
            </a:r>
            <a:r>
              <a:rPr lang="en-US" sz="1050" i="1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the past (almost) 7 years, and we thanks you so much </a:t>
            </a:r>
            <a:r>
              <a:rPr lang="en-US" sz="1050" i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for sharing </a:t>
            </a:r>
            <a:r>
              <a:rPr lang="en-US" sz="1050" i="1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our wedding day with us. W</a:t>
            </a:r>
            <a:r>
              <a:rPr lang="en-US" sz="1050" i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e hope you have a great time, and we can’t wait to </a:t>
            </a:r>
          </a:p>
          <a:p>
            <a:pPr algn="ctr"/>
            <a:r>
              <a:rPr lang="en-US" sz="1050" i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celebrate with you tonight </a:t>
            </a:r>
          </a:p>
          <a:p>
            <a:pPr algn="ctr"/>
            <a:r>
              <a:rPr lang="en-US" sz="1050" i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and for many years </a:t>
            </a:r>
          </a:p>
          <a:p>
            <a:pPr algn="ctr"/>
            <a:r>
              <a:rPr lang="en-US" sz="1050" i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to come! </a:t>
            </a:r>
            <a:endParaRPr lang="en-US" sz="1050" i="1" dirty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-180975" y="5534025"/>
            <a:ext cx="2092656" cy="954107"/>
          </a:xfrm>
          <a:prstGeom prst="rect">
            <a:avLst/>
          </a:prstGeom>
          <a:noFill/>
          <a:scene3d>
            <a:camera prst="orthographicFront">
              <a:rot lat="0" lon="0" rev="189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ParkAvenue BT" pitchFamily="66" charset="0"/>
                <a:cs typeface="Arial" pitchFamily="34" charset="0"/>
              </a:rPr>
              <a:t>Amber &amp;Jason’s </a:t>
            </a:r>
          </a:p>
          <a:p>
            <a:pPr algn="ctr"/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ParkAvenue BT" pitchFamily="66" charset="0"/>
                <a:cs typeface="Arial" pitchFamily="34" charset="0"/>
              </a:rPr>
              <a:t>wedding celebration!</a:t>
            </a:r>
          </a:p>
          <a:p>
            <a:pPr algn="ctr"/>
            <a:r>
              <a:rPr lang="en-US" sz="1100" b="1" dirty="0" smtClean="0">
                <a:solidFill>
                  <a:schemeClr val="accent6">
                    <a:lumMod val="50000"/>
                  </a:schemeClr>
                </a:solidFill>
                <a:latin typeface="ParkAvenue BT" pitchFamily="66" charset="0"/>
                <a:cs typeface="Arial" pitchFamily="34" charset="0"/>
              </a:rPr>
              <a:t>Atop Hunter Mountain</a:t>
            </a:r>
          </a:p>
          <a:p>
            <a:pPr algn="ctr"/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ParkAvenue BT" pitchFamily="66" charset="0"/>
                <a:cs typeface="Arial" pitchFamily="34" charset="0"/>
              </a:rPr>
              <a:t>Hunter</a:t>
            </a:r>
            <a:r>
              <a:rPr lang="en-US" sz="1100" b="1" dirty="0" smtClean="0">
                <a:solidFill>
                  <a:schemeClr val="accent6">
                    <a:lumMod val="50000"/>
                  </a:schemeClr>
                </a:solidFill>
                <a:latin typeface="ParkAvenue BT" pitchFamily="66" charset="0"/>
                <a:cs typeface="Arial" pitchFamily="34" charset="0"/>
              </a:rPr>
              <a:t>, New York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ParkAvenue BT" pitchFamily="66" charset="0"/>
                <a:cs typeface="Arial" pitchFamily="34" charset="0"/>
              </a:rPr>
              <a:t>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38200" y="5429250"/>
            <a:ext cx="949656" cy="307777"/>
          </a:xfrm>
          <a:prstGeom prst="rect">
            <a:avLst/>
          </a:prstGeom>
          <a:noFill/>
          <a:scene3d>
            <a:camera prst="orthographicFront">
              <a:rot lat="0" lon="0" rev="1893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ParkAvenue BT" pitchFamily="66" charset="0"/>
                <a:cs typeface="Arial" pitchFamily="34" charset="0"/>
              </a:rPr>
              <a:t>10 8 11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ParkAvenue BT" pitchFamily="66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630840" y="1730992"/>
            <a:ext cx="1295400" cy="584775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Fontdinerdotcom Sparkly" pitchFamily="2" charset="0"/>
              </a:rPr>
              <a:t>Ceremony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Fontdinerdotcom Sparkly" pitchFamily="2" charset="0"/>
            </a:endParaRPr>
          </a:p>
        </p:txBody>
      </p:sp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4" cstate="print"/>
          <a:srcRect l="40625" t="57000" r="53125" b="31000"/>
          <a:stretch>
            <a:fillRect/>
          </a:stretch>
        </p:blipFill>
        <p:spPr bwMode="auto">
          <a:xfrm>
            <a:off x="6193808" y="2188872"/>
            <a:ext cx="457200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0" rev="2700000"/>
            </a:camera>
            <a:lightRig rig="threePt" dir="t"/>
          </a:scene3d>
        </p:spPr>
      </p:pic>
      <p:sp>
        <p:nvSpPr>
          <p:cNvPr id="50" name="Rectangle 49"/>
          <p:cNvSpPr/>
          <p:nvPr/>
        </p:nvSpPr>
        <p:spPr>
          <a:xfrm>
            <a:off x="2292789" y="1128616"/>
            <a:ext cx="2286000" cy="38100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flatTx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Our loving grandmother</a:t>
            </a:r>
          </a:p>
          <a:p>
            <a:pPr algn="ctr"/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Helen Crossett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Tiranti Solid LET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286000" y="2700070"/>
            <a:ext cx="2286000" cy="38100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flatTx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Our </a:t>
            </a:r>
            <a:r>
              <a:rPr lang="en-US" sz="1200" b="1" dirty="0" err="1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twirly</a:t>
            </a:r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 flower girl</a:t>
            </a:r>
          </a:p>
          <a:p>
            <a:pPr algn="ctr"/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Alexis Barr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Tiranti Solid LET" pitchFamily="2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189658" y="2300340"/>
            <a:ext cx="2514600" cy="38100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flatTx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Amber’s amazing Maid of Honor </a:t>
            </a:r>
          </a:p>
          <a:p>
            <a:pPr algn="ctr"/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Heather Crowley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Tiranti Solid LET" pitchFamily="2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894940" y="1532648"/>
            <a:ext cx="3048000" cy="185448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flatTx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Amber’s fun and there-for-her-no-matter-what bridesmaids 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856112" y="1733914"/>
            <a:ext cx="1355782" cy="356556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flatTx/>
          </a:bodyPr>
          <a:lstStyle/>
          <a:p>
            <a:pPr algn="ctr"/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Jeanmarie LaRuffa</a:t>
            </a:r>
          </a:p>
          <a:p>
            <a:pPr algn="ctr"/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Beth Devlin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953114" y="1735348"/>
            <a:ext cx="914400" cy="356556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flatTx/>
          </a:bodyPr>
          <a:lstStyle/>
          <a:p>
            <a:pPr algn="ctr"/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Kristy Bell</a:t>
            </a:r>
          </a:p>
          <a:p>
            <a:pPr algn="ctr"/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Amy Huang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Tiranti Solid LET" pitchFamily="2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833010" y="1718096"/>
            <a:ext cx="914400" cy="356556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flatTx/>
          </a:bodyPr>
          <a:lstStyle/>
          <a:p>
            <a:pPr algn="ctr"/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Amy Harnden</a:t>
            </a:r>
          </a:p>
          <a:p>
            <a:pPr algn="ctr"/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Rachel Harnden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Tiranti Solid LET" pitchFamily="2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955982" y="2107722"/>
            <a:ext cx="914400" cy="15240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flatTx/>
          </a:bodyPr>
          <a:lstStyle/>
          <a:p>
            <a:pPr algn="ctr"/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Stephanie Doherty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Tiranti Solid LET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998338" y="267406"/>
            <a:ext cx="1295400" cy="523220"/>
          </a:xfrm>
          <a:prstGeom prst="rect">
            <a:avLst/>
          </a:prstGeom>
          <a:noFill/>
          <a:scene3d>
            <a:camera prst="orthographicFront">
              <a:rot lat="0" lon="0" rev="162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Fontdinerdotcom Sparkly" pitchFamily="2" charset="0"/>
              </a:rPr>
              <a:t>The Girls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Fontdinerdotcom Sparkly" pitchFamily="2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-243006" y="2667022"/>
            <a:ext cx="3124200" cy="1523978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540000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sz="400" dirty="0">
              <a:solidFill>
                <a:schemeClr val="accent6">
                  <a:lumMod val="50000"/>
                </a:schemeClr>
              </a:solidFill>
              <a:latin typeface="Tiranti Solid LET" pitchFamily="2" charset="0"/>
            </a:endParaRPr>
          </a:p>
          <a:p>
            <a:pPr algn="ctr"/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Our </a:t>
            </a:r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supportive fathers</a:t>
            </a:r>
            <a:endParaRPr lang="en-US" sz="1200" b="1" dirty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  <a:p>
            <a:pPr algn="ctr"/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Bob Steinhilber &amp; Kevin Crossett</a:t>
            </a:r>
          </a:p>
          <a:p>
            <a:pPr algn="ctr"/>
            <a:endParaRPr lang="en-US" sz="300" dirty="0" smtClean="0">
              <a:solidFill>
                <a:schemeClr val="accent6">
                  <a:lumMod val="50000"/>
                </a:schemeClr>
              </a:solidFill>
              <a:latin typeface="Tiranti Solid LET" pitchFamily="2" charset="0"/>
            </a:endParaRPr>
          </a:p>
          <a:p>
            <a:pPr algn="ctr"/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Our wise and caring </a:t>
            </a:r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grandfather</a:t>
            </a:r>
          </a:p>
          <a:p>
            <a:pPr algn="ctr"/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Charles Harnden, Sr. (aka Pop</a:t>
            </a:r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)</a:t>
            </a:r>
          </a:p>
          <a:p>
            <a:pPr algn="ctr"/>
            <a:endParaRPr lang="en-US" sz="300" dirty="0">
              <a:solidFill>
                <a:schemeClr val="accent6">
                  <a:lumMod val="50000"/>
                </a:schemeClr>
              </a:solidFill>
              <a:latin typeface="Tiranti Solid LET" pitchFamily="2" charset="0"/>
            </a:endParaRPr>
          </a:p>
          <a:p>
            <a:pPr algn="ctr"/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Jay’s hop-loving and rowdy </a:t>
            </a:r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groomsmen</a:t>
            </a:r>
          </a:p>
          <a:p>
            <a:pPr algn="ctr"/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Matt Clark      </a:t>
            </a:r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    Jeff </a:t>
            </a:r>
            <a:r>
              <a:rPr lang="en-US" sz="1200" dirty="0" err="1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Simonds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      </a:t>
            </a:r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   Ryan Doherty</a:t>
            </a:r>
          </a:p>
          <a:p>
            <a:pPr algn="ctr"/>
            <a:endParaRPr lang="en-US" sz="300" dirty="0">
              <a:solidFill>
                <a:schemeClr val="accent6">
                  <a:lumMod val="50000"/>
                </a:schemeClr>
              </a:solidFill>
              <a:latin typeface="Tiranti Solid LET" pitchFamily="2" charset="0"/>
            </a:endParaRPr>
          </a:p>
          <a:p>
            <a:pPr algn="ctr"/>
            <a:r>
              <a:rPr lang="en-US" sz="1100" b="1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Our Star Wars, airplane &amp;</a:t>
            </a:r>
            <a:r>
              <a:rPr lang="en-US" sz="11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 </a:t>
            </a:r>
            <a:r>
              <a:rPr lang="en-US" sz="1100" b="1" dirty="0" err="1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Pteranodon</a:t>
            </a:r>
            <a:r>
              <a:rPr lang="en-US" sz="1100" b="1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-loving </a:t>
            </a:r>
            <a:r>
              <a:rPr lang="en-US" sz="11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ring bearers</a:t>
            </a:r>
            <a:endParaRPr lang="en-US" sz="500" dirty="0">
              <a:solidFill>
                <a:schemeClr val="accent6">
                  <a:lumMod val="50000"/>
                </a:schemeClr>
              </a:solidFill>
              <a:latin typeface="Tiranti Solid LET" pitchFamily="2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354370" y="3564148"/>
            <a:ext cx="1355782" cy="356556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540000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Mason Crowley-Johnson           Ben Crossett         </a:t>
            </a:r>
          </a:p>
        </p:txBody>
      </p:sp>
      <p:sp>
        <p:nvSpPr>
          <p:cNvPr id="62" name="Rectangle 61"/>
          <p:cNvSpPr/>
          <p:nvPr/>
        </p:nvSpPr>
        <p:spPr>
          <a:xfrm>
            <a:off x="1266654" y="2454218"/>
            <a:ext cx="1355782" cy="356556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540000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Nick Barr                             Ryan Barr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Tiranti Solid LET" pitchFamily="2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-136480" y="3981736"/>
            <a:ext cx="1295400" cy="1200329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Fontdinerdotcom Sparkly" pitchFamily="2" charset="0"/>
              </a:rPr>
              <a:t>Our fabulous wedding party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Fontdinerdotcom Sparkly" pitchFamily="2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-117144" y="1838980"/>
            <a:ext cx="1295400" cy="52322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Fontdinerdotcom Sparkly" pitchFamily="2" charset="0"/>
              </a:rPr>
              <a:t>The Boys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Fontdinerdotcom Sparkly" pitchFamily="2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289192" y="2266788"/>
            <a:ext cx="3124200" cy="2381412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1620000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sz="400" dirty="0">
              <a:solidFill>
                <a:schemeClr val="accent6">
                  <a:lumMod val="50000"/>
                </a:schemeClr>
              </a:solidFill>
              <a:latin typeface="Tiranti Solid LET" pitchFamily="2" charset="0"/>
            </a:endParaRPr>
          </a:p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Entrance of our grandparents</a:t>
            </a:r>
          </a:p>
          <a:p>
            <a:pPr algn="ctr"/>
            <a:endParaRPr lang="en-US" sz="500" b="1" dirty="0" smtClean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Entrance of the  groom’s parents</a:t>
            </a:r>
          </a:p>
          <a:p>
            <a:pPr algn="ctr"/>
            <a:endParaRPr lang="en-US" sz="500" b="1" dirty="0" smtClean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Wedding party processional</a:t>
            </a:r>
          </a:p>
          <a:p>
            <a:pPr algn="ctr"/>
            <a:endParaRPr lang="en-US" sz="500" b="1" dirty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Here comes the bride!</a:t>
            </a:r>
          </a:p>
          <a:p>
            <a:pPr algn="ctr"/>
            <a:endParaRPr lang="en-US" sz="500" b="1" dirty="0" smtClean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  <a:p>
            <a:pPr algn="ctr"/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Welcome and Statement of </a:t>
            </a:r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Purpose</a:t>
            </a:r>
          </a:p>
          <a:p>
            <a:pPr algn="ctr"/>
            <a:endParaRPr lang="en-US" sz="500" b="1" dirty="0" smtClean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  <a:p>
            <a:pPr algn="ctr"/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Parent’s Blessing </a:t>
            </a:r>
            <a:endParaRPr lang="en-US" sz="1200" b="1" dirty="0" smtClean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  <a:p>
            <a:pPr algn="ctr"/>
            <a:endParaRPr lang="en-US" sz="500" b="1" dirty="0" smtClean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Family </a:t>
            </a: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&amp; Friend </a:t>
            </a:r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Blessing</a:t>
            </a:r>
          </a:p>
          <a:p>
            <a:pPr algn="ctr"/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With gusto, “We do!” </a:t>
            </a:r>
          </a:p>
        </p:txBody>
      </p:sp>
      <p:sp>
        <p:nvSpPr>
          <p:cNvPr id="69" name="Rectangle 68"/>
          <p:cNvSpPr/>
          <p:nvPr/>
        </p:nvSpPr>
        <p:spPr>
          <a:xfrm>
            <a:off x="1871865" y="3905412"/>
            <a:ext cx="3124200" cy="2381412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1080000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sz="400" dirty="0">
              <a:solidFill>
                <a:schemeClr val="accent6">
                  <a:lumMod val="50000"/>
                </a:schemeClr>
              </a:solidFill>
              <a:latin typeface="Tiranti Solid LET" pitchFamily="2" charset="0"/>
            </a:endParaRPr>
          </a:p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The Art of Marriage</a:t>
            </a:r>
          </a:p>
          <a:p>
            <a:pPr algn="ctr"/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Read by Katie Crossett</a:t>
            </a:r>
          </a:p>
          <a:p>
            <a:pPr algn="ctr"/>
            <a:endParaRPr lang="en-US" sz="500" b="1" dirty="0" smtClean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Love</a:t>
            </a:r>
          </a:p>
          <a:p>
            <a:pPr algn="ctr"/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Read by Joe Harnden</a:t>
            </a:r>
          </a:p>
          <a:p>
            <a:pPr algn="ctr"/>
            <a:endParaRPr lang="en-US" sz="500" b="1" dirty="0" smtClean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Exchange of Written Vows</a:t>
            </a:r>
          </a:p>
          <a:p>
            <a:pPr algn="ctr"/>
            <a:endParaRPr lang="en-US" sz="500" b="1" dirty="0" smtClean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Intention</a:t>
            </a:r>
          </a:p>
          <a:p>
            <a:pPr algn="ctr"/>
            <a:endParaRPr lang="en-US" sz="500" b="1" dirty="0" smtClean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Hand Blessing</a:t>
            </a:r>
          </a:p>
          <a:p>
            <a:pPr algn="ctr"/>
            <a:endParaRPr lang="en-US" sz="500" b="1" dirty="0" smtClean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Exchange of Rings</a:t>
            </a:r>
          </a:p>
          <a:p>
            <a:pPr algn="ctr"/>
            <a:endParaRPr lang="en-US" sz="500" b="1" dirty="0" smtClean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Pronouncement of Marriage</a:t>
            </a:r>
          </a:p>
          <a:p>
            <a:pPr algn="ctr"/>
            <a:endParaRPr lang="en-US" sz="500" b="1" dirty="0" smtClean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Recessional</a:t>
            </a:r>
            <a:endParaRPr lang="en-US" sz="1200" dirty="0" smtClean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</p:txBody>
      </p:sp>
      <p:pic>
        <p:nvPicPr>
          <p:cNvPr id="70" name="Picture 7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3049" t="8776" r="66464" b="56958"/>
          <a:stretch>
            <a:fillRect/>
          </a:stretch>
        </p:blipFill>
        <p:spPr bwMode="auto">
          <a:xfrm>
            <a:off x="5491041" y="4530914"/>
            <a:ext cx="762000" cy="587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  <a:scene3d>
            <a:camera prst="orthographicFront">
              <a:rot lat="0" lon="0" rev="4200000"/>
            </a:camera>
            <a:lightRig rig="threePt" dir="t"/>
          </a:scene3d>
        </p:spPr>
      </p:pic>
      <p:sp>
        <p:nvSpPr>
          <p:cNvPr id="71" name="TextBox 70"/>
          <p:cNvSpPr txBox="1"/>
          <p:nvPr/>
        </p:nvSpPr>
        <p:spPr>
          <a:xfrm>
            <a:off x="4267200" y="5968425"/>
            <a:ext cx="1295400" cy="584775"/>
          </a:xfrm>
          <a:prstGeom prst="rect">
            <a:avLst/>
          </a:prstGeom>
          <a:noFill/>
          <a:scene3d>
            <a:camera prst="orthographicFront">
              <a:rot lat="0" lon="0" rev="162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Fontdinerdotcom Sparkly" pitchFamily="2" charset="0"/>
              </a:rPr>
              <a:t>Ceremony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Fontdinerdotcom Sparkly" pitchFamily="2" charset="0"/>
            </a:endParaRPr>
          </a:p>
        </p:txBody>
      </p:sp>
      <p:pic>
        <p:nvPicPr>
          <p:cNvPr id="72" name="Picture 2"/>
          <p:cNvPicPr>
            <a:picLocks noChangeAspect="1" noChangeArrowheads="1"/>
          </p:cNvPicPr>
          <p:nvPr/>
        </p:nvPicPr>
        <p:blipFill>
          <a:blip r:embed="rId4" cstate="print"/>
          <a:srcRect l="40625" t="57000" r="53125" b="31000"/>
          <a:stretch>
            <a:fillRect/>
          </a:stretch>
        </p:blipFill>
        <p:spPr bwMode="auto">
          <a:xfrm>
            <a:off x="4183049" y="6193423"/>
            <a:ext cx="457200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0" rev="19200000"/>
            </a:camera>
            <a:lightRig rig="threePt" dir="t"/>
          </a:scene3d>
        </p:spPr>
      </p:pic>
      <p:pic>
        <p:nvPicPr>
          <p:cNvPr id="73" name="Picture 7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t="8776" r="45123" b="38781"/>
          <a:stretch>
            <a:fillRect/>
          </a:stretch>
        </p:blipFill>
        <p:spPr bwMode="auto">
          <a:xfrm>
            <a:off x="1565086" y="6029730"/>
            <a:ext cx="1371600" cy="898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  <a:scene3d>
            <a:camera prst="orthographicFront">
              <a:rot lat="0" lon="0" rev="10800000"/>
            </a:camera>
            <a:lightRig rig="threePt" dir="t"/>
          </a:scene3d>
        </p:spPr>
      </p:pic>
      <p:pic>
        <p:nvPicPr>
          <p:cNvPr id="74" name="Picture 7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3049" t="8776" r="66464" b="56958"/>
          <a:stretch>
            <a:fillRect/>
          </a:stretch>
        </p:blipFill>
        <p:spPr bwMode="auto">
          <a:xfrm>
            <a:off x="1639955" y="5570551"/>
            <a:ext cx="762000" cy="587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  <a:scene3d>
            <a:camera prst="orthographicFront">
              <a:rot lat="0" lon="0" rev="21594000"/>
            </a:camera>
            <a:lightRig rig="threePt" dir="t"/>
          </a:scene3d>
        </p:spPr>
      </p:pic>
      <p:sp>
        <p:nvSpPr>
          <p:cNvPr id="75" name="Rectangle 74"/>
          <p:cNvSpPr/>
          <p:nvPr/>
        </p:nvSpPr>
        <p:spPr>
          <a:xfrm>
            <a:off x="1581514" y="3240662"/>
            <a:ext cx="1905000" cy="38100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540000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Jay’s brother and  Best Man</a:t>
            </a:r>
          </a:p>
          <a:p>
            <a:pPr algn="ctr"/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John Crossett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Tiranti Solid LET" pitchFamily="2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301818" y="3267974"/>
            <a:ext cx="1168878" cy="38100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540000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200" b="1" dirty="0" err="1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Uke</a:t>
            </a:r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-man</a:t>
            </a:r>
          </a:p>
          <a:p>
            <a:pPr algn="ctr"/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Nick Tubbs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Tiranti Solid LET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7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t="8776" r="45123" b="7639"/>
          <a:stretch>
            <a:fillRect/>
          </a:stretch>
        </p:blipFill>
        <p:spPr bwMode="auto">
          <a:xfrm>
            <a:off x="27296" y="1514896"/>
            <a:ext cx="1371600" cy="160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  <a:scene3d>
            <a:camera prst="orthographicFront">
              <a:rot lat="0" lon="0" rev="5400000"/>
            </a:camera>
            <a:lightRig rig="threePt" dir="t"/>
          </a:scene3d>
        </p:spPr>
      </p:pic>
      <p:sp>
        <p:nvSpPr>
          <p:cNvPr id="33" name="Rectangle 32"/>
          <p:cNvSpPr/>
          <p:nvPr/>
        </p:nvSpPr>
        <p:spPr>
          <a:xfrm>
            <a:off x="1874627" y="319497"/>
            <a:ext cx="3124200" cy="838200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flatTx/>
          </a:bodyPr>
          <a:lstStyle/>
          <a:p>
            <a:pPr algn="ctr"/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Officiant</a:t>
            </a:r>
          </a:p>
          <a:p>
            <a:pPr algn="ctr"/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Laura </a:t>
            </a:r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Harnden</a:t>
            </a:r>
          </a:p>
          <a:p>
            <a:pPr algn="ctr"/>
            <a:endParaRPr lang="en-US" sz="400" dirty="0">
              <a:solidFill>
                <a:schemeClr val="accent6">
                  <a:lumMod val="50000"/>
                </a:schemeClr>
              </a:solidFill>
              <a:latin typeface="Tiranti Solid LET" pitchFamily="2" charset="0"/>
            </a:endParaRPr>
          </a:p>
          <a:p>
            <a:pPr algn="ctr"/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Our inspiring mothers</a:t>
            </a:r>
          </a:p>
          <a:p>
            <a:pPr algn="ctr"/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Kathy Steinhilber &amp; Carol </a:t>
            </a:r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Crossett</a:t>
            </a:r>
          </a:p>
          <a:p>
            <a:pPr algn="ctr"/>
            <a:endParaRPr lang="en-US" sz="500" dirty="0">
              <a:solidFill>
                <a:schemeClr val="accent6">
                  <a:lumMod val="50000"/>
                </a:schemeClr>
              </a:solidFill>
              <a:latin typeface="Tiranti Solid LET" pitchFamily="2" charset="0"/>
            </a:endParaRPr>
          </a:p>
        </p:txBody>
      </p:sp>
      <p:pic>
        <p:nvPicPr>
          <p:cNvPr id="48" name="Picture 7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t="8776" r="45123" b="38781"/>
          <a:stretch>
            <a:fillRect/>
          </a:stretch>
        </p:blipFill>
        <p:spPr bwMode="auto">
          <a:xfrm>
            <a:off x="5783735" y="4061122"/>
            <a:ext cx="1371600" cy="898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  <a:scene3d>
            <a:camera prst="orthographicFront">
              <a:rot lat="0" lon="0" rev="16200000"/>
            </a:camera>
            <a:lightRig rig="threePt" dir="t"/>
          </a:scene3d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t="8776" r="45123" b="7639"/>
          <a:stretch>
            <a:fillRect/>
          </a:stretch>
        </p:blipFill>
        <p:spPr bwMode="auto">
          <a:xfrm>
            <a:off x="3924300" y="-285749"/>
            <a:ext cx="1371600" cy="160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4" cstate="print"/>
          <a:srcRect l="40625" t="57000" r="53125" b="31000"/>
          <a:stretch>
            <a:fillRect/>
          </a:stretch>
        </p:blipFill>
        <p:spPr bwMode="auto">
          <a:xfrm>
            <a:off x="116775" y="6184075"/>
            <a:ext cx="457200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57663" t="34548" r="17954" b="36476"/>
          <a:stretch>
            <a:fillRect/>
          </a:stretch>
        </p:blipFill>
        <p:spPr bwMode="auto">
          <a:xfrm>
            <a:off x="740716" y="5137570"/>
            <a:ext cx="1128346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0" rev="8100000"/>
            </a:camera>
            <a:lightRig rig="threePt" dir="t"/>
          </a:scene3d>
        </p:spPr>
      </p:pic>
      <p:sp>
        <p:nvSpPr>
          <p:cNvPr id="38" name="TextBox 37"/>
          <p:cNvSpPr txBox="1"/>
          <p:nvPr/>
        </p:nvSpPr>
        <p:spPr>
          <a:xfrm>
            <a:off x="-117144" y="76200"/>
            <a:ext cx="2092656" cy="1754326"/>
          </a:xfrm>
          <a:prstGeom prst="rect">
            <a:avLst/>
          </a:prstGeom>
          <a:noFill/>
          <a:scene3d>
            <a:camera prst="orthographicFront">
              <a:rot lat="0" lon="0" rev="135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Eat, </a:t>
            </a:r>
          </a:p>
          <a:p>
            <a:pPr algn="ctr"/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drink and </a:t>
            </a:r>
          </a:p>
          <a:p>
            <a:pPr algn="ctr"/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be married!</a:t>
            </a:r>
          </a:p>
          <a:p>
            <a:pPr algn="ctr"/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Hors d'oeuvres, </a:t>
            </a:r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drinks, dinner, 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dessert, photos</a:t>
            </a:r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, dinner, merriment to follow at the Copper Tree Restaurant </a:t>
            </a:r>
          </a:p>
          <a:p>
            <a:pPr algn="ctr"/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The celebration begins</a:t>
            </a:r>
          </a:p>
          <a:p>
            <a:pPr algn="ctr"/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at half-past five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600200" y="0"/>
            <a:ext cx="1295400" cy="1200329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Fontdinerdotcom Sparkly" pitchFamily="2" charset="0"/>
              </a:rPr>
              <a:t>Our fabulous wedding party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Fontdinerdotcom Sparkly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974608" y="-62552"/>
            <a:ext cx="2092656" cy="1877437"/>
          </a:xfrm>
          <a:prstGeom prst="rect">
            <a:avLst/>
          </a:prstGeom>
          <a:noFill/>
          <a:scene3d>
            <a:camera prst="orthographicFront">
              <a:rot lat="0" lon="0" rev="81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To our </a:t>
            </a:r>
          </a:p>
          <a:p>
            <a:pPr algn="ctr"/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parents:</a:t>
            </a:r>
          </a:p>
          <a:p>
            <a:pPr algn="ctr"/>
            <a:r>
              <a:rPr lang="en-US" sz="1200" i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Your 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love, support, and guidance </a:t>
            </a:r>
            <a:endParaRPr lang="en-US" sz="1200" i="1" dirty="0" smtClean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  <a:p>
            <a:pPr algn="ctr"/>
            <a:r>
              <a:rPr lang="en-US" sz="1200" i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are 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such an essential part of who </a:t>
            </a:r>
            <a:r>
              <a:rPr lang="en-US" sz="1200" i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we are. Thank 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you for being </a:t>
            </a:r>
            <a:r>
              <a:rPr lang="en-US" sz="1200" i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our 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first teachers </a:t>
            </a:r>
            <a:endParaRPr lang="en-US" sz="1200" i="1" dirty="0" smtClean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  <a:p>
            <a:pPr algn="ctr"/>
            <a:r>
              <a:rPr lang="en-US" sz="1200" i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of 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the joy created when you </a:t>
            </a:r>
            <a:r>
              <a:rPr lang="en-US" sz="1200" i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s</a:t>
            </a:r>
          </a:p>
          <a:p>
            <a:pPr algn="ctr"/>
            <a:r>
              <a:rPr lang="en-US" sz="1200" i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hare 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your life with </a:t>
            </a:r>
            <a:endParaRPr lang="en-US" sz="1200" i="1" dirty="0" smtClean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  <a:p>
            <a:pPr algn="ctr"/>
            <a:r>
              <a:rPr lang="en-US" sz="1200" i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your </a:t>
            </a:r>
          </a:p>
          <a:p>
            <a:pPr algn="ctr"/>
            <a:r>
              <a:rPr lang="en-US" sz="1200" i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best friend.</a:t>
            </a:r>
            <a:endParaRPr lang="en-US" sz="1200" dirty="0" smtClean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980296" y="5116757"/>
            <a:ext cx="2092656" cy="1815882"/>
          </a:xfrm>
          <a:prstGeom prst="rect">
            <a:avLst/>
          </a:prstGeom>
          <a:noFill/>
          <a:scene3d>
            <a:camera prst="orthographicFront">
              <a:rot lat="0" lon="0" rev="27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To our </a:t>
            </a:r>
          </a:p>
          <a:p>
            <a:pPr algn="ctr"/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Family &amp;Friends</a:t>
            </a:r>
          </a:p>
          <a:p>
            <a:pPr algn="ctr"/>
            <a:r>
              <a:rPr lang="en-US" sz="1050" i="1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You have helped shape our </a:t>
            </a:r>
            <a:endParaRPr lang="en-US" sz="1050" i="1" dirty="0" smtClean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  <a:p>
            <a:pPr algn="ctr"/>
            <a:r>
              <a:rPr lang="en-US" sz="1050" i="1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r</a:t>
            </a:r>
            <a:r>
              <a:rPr lang="en-US" sz="1050" i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elationship over </a:t>
            </a:r>
            <a:r>
              <a:rPr lang="en-US" sz="1050" i="1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the past (almost) 7 years, and we thanks you so much </a:t>
            </a:r>
            <a:r>
              <a:rPr lang="en-US" sz="1050" i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for sharing </a:t>
            </a:r>
            <a:r>
              <a:rPr lang="en-US" sz="1050" i="1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our wedding day with us. W</a:t>
            </a:r>
            <a:r>
              <a:rPr lang="en-US" sz="1050" i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e hope you have a great time, and we can’t wait to </a:t>
            </a:r>
          </a:p>
          <a:p>
            <a:pPr algn="ctr"/>
            <a:r>
              <a:rPr lang="en-US" sz="1050" i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celebrate with you tonight </a:t>
            </a:r>
          </a:p>
          <a:p>
            <a:pPr algn="ctr"/>
            <a:r>
              <a:rPr lang="en-US" sz="1050" i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and for many years </a:t>
            </a:r>
          </a:p>
          <a:p>
            <a:pPr algn="ctr"/>
            <a:r>
              <a:rPr lang="en-US" sz="1050" i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to come! </a:t>
            </a:r>
            <a:endParaRPr lang="en-US" sz="1050" i="1" dirty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-180975" y="5534025"/>
            <a:ext cx="2092656" cy="992579"/>
          </a:xfrm>
          <a:prstGeom prst="rect">
            <a:avLst/>
          </a:prstGeom>
          <a:noFill/>
          <a:scene3d>
            <a:camera prst="orthographicFront">
              <a:rot lat="0" lon="0" rev="189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ParkAvenue BT" pitchFamily="66" charset="0"/>
                <a:cs typeface="Arial" pitchFamily="34" charset="0"/>
              </a:rPr>
              <a:t>Amber &amp;Jason’s </a:t>
            </a:r>
          </a:p>
          <a:p>
            <a:pPr algn="ctr"/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ParkAvenue BT" pitchFamily="66" charset="0"/>
                <a:cs typeface="Arial" pitchFamily="34" charset="0"/>
              </a:rPr>
              <a:t>wedding celebration!</a:t>
            </a:r>
          </a:p>
          <a:p>
            <a:pPr algn="ctr"/>
            <a:endParaRPr kumimoji="0" lang="en-US" sz="5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ParkAvenue BT" pitchFamily="66" charset="0"/>
              <a:cs typeface="Arial" pitchFamily="34" charset="0"/>
            </a:endParaRPr>
          </a:p>
          <a:p>
            <a:pPr algn="ctr"/>
            <a:r>
              <a:rPr lang="en-US" sz="1100" b="1" dirty="0" smtClean="0">
                <a:solidFill>
                  <a:schemeClr val="accent6">
                    <a:lumMod val="50000"/>
                  </a:schemeClr>
                </a:solidFill>
                <a:latin typeface="ParkAvenue BT" pitchFamily="66" charset="0"/>
                <a:cs typeface="Arial" pitchFamily="34" charset="0"/>
              </a:rPr>
              <a:t>Atop Hunter Mountain</a:t>
            </a:r>
          </a:p>
          <a:p>
            <a:pPr algn="ctr"/>
            <a:r>
              <a:rPr lang="en-US" sz="1050" dirty="0" smtClean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Hunter, </a:t>
            </a:r>
            <a:r>
              <a:rPr lang="en-US" sz="1050" dirty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New York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38200" y="5429250"/>
            <a:ext cx="949656" cy="307777"/>
          </a:xfrm>
          <a:prstGeom prst="rect">
            <a:avLst/>
          </a:prstGeom>
          <a:noFill/>
          <a:scene3d>
            <a:camera prst="orthographicFront">
              <a:rot lat="0" lon="0" rev="1893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ParkAvenue BT" pitchFamily="66" charset="0"/>
                <a:cs typeface="Arial" pitchFamily="34" charset="0"/>
              </a:rPr>
              <a:t>10 8 11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ParkAvenue BT" pitchFamily="66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630840" y="1730992"/>
            <a:ext cx="1295400" cy="584775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Fontdinerdotcom Sparkly" pitchFamily="2" charset="0"/>
              </a:rPr>
              <a:t>Ceremony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Fontdinerdotcom Sparkly" pitchFamily="2" charset="0"/>
            </a:endParaRPr>
          </a:p>
        </p:txBody>
      </p:sp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4" cstate="print"/>
          <a:srcRect l="40625" t="57000" r="53125" b="31000"/>
          <a:stretch>
            <a:fillRect/>
          </a:stretch>
        </p:blipFill>
        <p:spPr bwMode="auto">
          <a:xfrm>
            <a:off x="6443962" y="2249254"/>
            <a:ext cx="283192" cy="339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0" rev="2700000"/>
            </a:camera>
            <a:lightRig rig="threePt" dir="t"/>
          </a:scene3d>
        </p:spPr>
      </p:pic>
      <p:sp>
        <p:nvSpPr>
          <p:cNvPr id="50" name="Rectangle 49"/>
          <p:cNvSpPr/>
          <p:nvPr/>
        </p:nvSpPr>
        <p:spPr>
          <a:xfrm>
            <a:off x="2292789" y="1128616"/>
            <a:ext cx="2286000" cy="38100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flatTx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Our loving grandmother</a:t>
            </a:r>
          </a:p>
          <a:p>
            <a:pPr algn="ctr"/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Helen Crossett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Tiranti Solid LET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286000" y="2700070"/>
            <a:ext cx="2286000" cy="38100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flatTx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Our </a:t>
            </a:r>
            <a:r>
              <a:rPr lang="en-US" sz="1200" b="1" dirty="0" err="1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twirly</a:t>
            </a:r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 flower girl</a:t>
            </a:r>
          </a:p>
          <a:p>
            <a:pPr algn="ctr"/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Alexis Barr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Tiranti Solid LET" pitchFamily="2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189658" y="2300340"/>
            <a:ext cx="2514600" cy="38100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flatTx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Amber’s amazing Maid of Honor </a:t>
            </a:r>
          </a:p>
          <a:p>
            <a:pPr algn="ctr"/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Heather Crowley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Tiranti Solid LET" pitchFamily="2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894940" y="1532648"/>
            <a:ext cx="3048000" cy="185448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flatTx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Amber’s fun and there-for-her-no-matter-what bridesmaids 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856112" y="1733914"/>
            <a:ext cx="1355782" cy="356556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flatTx/>
          </a:bodyPr>
          <a:lstStyle/>
          <a:p>
            <a:pPr algn="ctr"/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Jeanmarie LaRuffa</a:t>
            </a:r>
          </a:p>
          <a:p>
            <a:pPr algn="ctr"/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Beth Devlin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953114" y="1735348"/>
            <a:ext cx="914400" cy="356556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flatTx/>
          </a:bodyPr>
          <a:lstStyle/>
          <a:p>
            <a:pPr algn="ctr"/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Kristy Bell</a:t>
            </a:r>
          </a:p>
          <a:p>
            <a:pPr algn="ctr"/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Amy Huang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Tiranti Solid LET" pitchFamily="2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833010" y="1718096"/>
            <a:ext cx="914400" cy="356556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flatTx/>
          </a:bodyPr>
          <a:lstStyle/>
          <a:p>
            <a:pPr algn="ctr"/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Amy Harnden</a:t>
            </a:r>
          </a:p>
          <a:p>
            <a:pPr algn="ctr"/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Rachel Harnden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Tiranti Solid LET" pitchFamily="2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955982" y="2107722"/>
            <a:ext cx="914400" cy="15240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flatTx/>
          </a:bodyPr>
          <a:lstStyle/>
          <a:p>
            <a:pPr algn="ctr"/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Stephanie Doherty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Tiranti Solid LET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998338" y="267406"/>
            <a:ext cx="1295400" cy="523220"/>
          </a:xfrm>
          <a:prstGeom prst="rect">
            <a:avLst/>
          </a:prstGeom>
          <a:noFill/>
          <a:scene3d>
            <a:camera prst="orthographicFront">
              <a:rot lat="0" lon="0" rev="162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Fontdinerdotcom Sparkly" pitchFamily="2" charset="0"/>
              </a:rPr>
              <a:t>The Girls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Fontdinerdotcom Sparkly" pitchFamily="2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-136480" y="3981736"/>
            <a:ext cx="1295400" cy="1200329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Fontdinerdotcom Sparkly" pitchFamily="2" charset="0"/>
              </a:rPr>
              <a:t>Our fabulous wedding party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Fontdinerdotcom Sparkly" pitchFamily="2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-117144" y="1838980"/>
            <a:ext cx="1295400" cy="52322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Fontdinerdotcom Sparkly" pitchFamily="2" charset="0"/>
              </a:rPr>
              <a:t>The Boys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Fontdinerdotcom Sparkly" pitchFamily="2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289192" y="2266788"/>
            <a:ext cx="3124200" cy="2381412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1620000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sz="400" dirty="0">
              <a:solidFill>
                <a:schemeClr val="accent6">
                  <a:lumMod val="50000"/>
                </a:schemeClr>
              </a:solidFill>
              <a:latin typeface="Tiranti Solid LET" pitchFamily="2" charset="0"/>
            </a:endParaRPr>
          </a:p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Entrance of our grandparents</a:t>
            </a:r>
          </a:p>
          <a:p>
            <a:pPr algn="ctr"/>
            <a:endParaRPr lang="en-US" sz="500" b="1" dirty="0" smtClean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Entrance of the  groom’s parents</a:t>
            </a:r>
          </a:p>
          <a:p>
            <a:pPr algn="ctr"/>
            <a:endParaRPr lang="en-US" sz="500" b="1" dirty="0" smtClean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Wedding party processional</a:t>
            </a:r>
          </a:p>
          <a:p>
            <a:pPr algn="ctr"/>
            <a:endParaRPr lang="en-US" sz="500" b="1" dirty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Here comes the bride!</a:t>
            </a:r>
          </a:p>
          <a:p>
            <a:pPr algn="ctr"/>
            <a:endParaRPr lang="en-US" sz="500" b="1" dirty="0" smtClean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  <a:p>
            <a:pPr algn="ctr"/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Welcome and Statement of </a:t>
            </a:r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Purpose</a:t>
            </a:r>
          </a:p>
          <a:p>
            <a:pPr algn="ctr"/>
            <a:endParaRPr lang="en-US" sz="500" b="1" dirty="0" smtClean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  <a:p>
            <a:pPr algn="ctr"/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Parent’s Blessing </a:t>
            </a:r>
            <a:endParaRPr lang="en-US" sz="1200" b="1" dirty="0" smtClean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  <a:p>
            <a:pPr algn="ctr"/>
            <a:endParaRPr lang="en-US" sz="500" b="1" dirty="0" smtClean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Family </a:t>
            </a: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&amp; Friend </a:t>
            </a:r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Blessing</a:t>
            </a:r>
          </a:p>
          <a:p>
            <a:pPr algn="ctr"/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With </a:t>
            </a:r>
            <a:r>
              <a:rPr lang="en-US" sz="1200" dirty="0" err="1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gusto,“We</a:t>
            </a:r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 do!” </a:t>
            </a:r>
          </a:p>
        </p:txBody>
      </p:sp>
      <p:sp>
        <p:nvSpPr>
          <p:cNvPr id="69" name="Rectangle 68"/>
          <p:cNvSpPr/>
          <p:nvPr/>
        </p:nvSpPr>
        <p:spPr>
          <a:xfrm>
            <a:off x="1871865" y="3905412"/>
            <a:ext cx="3124200" cy="2381412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1080000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sz="400" dirty="0">
              <a:solidFill>
                <a:schemeClr val="accent6">
                  <a:lumMod val="50000"/>
                </a:schemeClr>
              </a:solidFill>
              <a:latin typeface="Tiranti Solid LET" pitchFamily="2" charset="0"/>
            </a:endParaRPr>
          </a:p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The Art of Marriage</a:t>
            </a:r>
          </a:p>
          <a:p>
            <a:pPr algn="ctr"/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Read by Katie Crossett</a:t>
            </a:r>
          </a:p>
          <a:p>
            <a:pPr algn="ctr"/>
            <a:endParaRPr lang="en-US" sz="500" b="1" dirty="0" smtClean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Love</a:t>
            </a:r>
          </a:p>
          <a:p>
            <a:pPr algn="ctr"/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Read by Joe Harnden</a:t>
            </a:r>
          </a:p>
          <a:p>
            <a:pPr algn="ctr"/>
            <a:endParaRPr lang="en-US" sz="500" b="1" dirty="0" smtClean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Exchange of Written Vows</a:t>
            </a:r>
          </a:p>
          <a:p>
            <a:pPr algn="ctr"/>
            <a:endParaRPr lang="en-US" sz="500" b="1" dirty="0" smtClean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Intention</a:t>
            </a:r>
          </a:p>
          <a:p>
            <a:pPr algn="ctr"/>
            <a:endParaRPr lang="en-US" sz="500" b="1" dirty="0" smtClean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Hand Blessing</a:t>
            </a:r>
          </a:p>
          <a:p>
            <a:pPr algn="ctr"/>
            <a:endParaRPr lang="en-US" sz="500" b="1" dirty="0" smtClean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Exchange of Rings</a:t>
            </a:r>
          </a:p>
          <a:p>
            <a:pPr algn="ctr"/>
            <a:endParaRPr lang="en-US" sz="500" b="1" dirty="0" smtClean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Pronouncement of Marriage</a:t>
            </a:r>
          </a:p>
          <a:p>
            <a:pPr algn="ctr"/>
            <a:endParaRPr lang="en-US" sz="500" b="1" dirty="0" smtClean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Recessional</a:t>
            </a:r>
            <a:endParaRPr lang="en-US" sz="1200" dirty="0" smtClean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</p:txBody>
      </p:sp>
      <p:pic>
        <p:nvPicPr>
          <p:cNvPr id="70" name="Picture 7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3049" t="8776" r="66464" b="56958"/>
          <a:stretch>
            <a:fillRect/>
          </a:stretch>
        </p:blipFill>
        <p:spPr bwMode="auto">
          <a:xfrm>
            <a:off x="5491041" y="4530914"/>
            <a:ext cx="762000" cy="587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  <a:scene3d>
            <a:camera prst="orthographicFront">
              <a:rot lat="0" lon="0" rev="4200000"/>
            </a:camera>
            <a:lightRig rig="threePt" dir="t"/>
          </a:scene3d>
        </p:spPr>
      </p:pic>
      <p:sp>
        <p:nvSpPr>
          <p:cNvPr id="71" name="TextBox 70"/>
          <p:cNvSpPr txBox="1"/>
          <p:nvPr/>
        </p:nvSpPr>
        <p:spPr>
          <a:xfrm>
            <a:off x="4267200" y="5968425"/>
            <a:ext cx="1295400" cy="584775"/>
          </a:xfrm>
          <a:prstGeom prst="rect">
            <a:avLst/>
          </a:prstGeom>
          <a:noFill/>
          <a:scene3d>
            <a:camera prst="orthographicFront">
              <a:rot lat="0" lon="0" rev="162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Fontdinerdotcom Sparkly" pitchFamily="2" charset="0"/>
              </a:rPr>
              <a:t>Ceremony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Fontdinerdotcom Sparkly" pitchFamily="2" charset="0"/>
            </a:endParaRPr>
          </a:p>
        </p:txBody>
      </p:sp>
      <p:pic>
        <p:nvPicPr>
          <p:cNvPr id="72" name="Picture 2"/>
          <p:cNvPicPr>
            <a:picLocks noChangeAspect="1" noChangeArrowheads="1"/>
          </p:cNvPicPr>
          <p:nvPr/>
        </p:nvPicPr>
        <p:blipFill>
          <a:blip r:embed="rId4" cstate="print"/>
          <a:srcRect l="40625" t="57000" r="53125" b="31000"/>
          <a:stretch>
            <a:fillRect/>
          </a:stretch>
        </p:blipFill>
        <p:spPr bwMode="auto">
          <a:xfrm>
            <a:off x="4114041" y="6227927"/>
            <a:ext cx="457200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0" rev="19200000"/>
            </a:camera>
            <a:lightRig rig="threePt" dir="t"/>
          </a:scene3d>
        </p:spPr>
      </p:pic>
      <p:pic>
        <p:nvPicPr>
          <p:cNvPr id="73" name="Picture 7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t="8776" r="45123" b="38781"/>
          <a:stretch>
            <a:fillRect/>
          </a:stretch>
        </p:blipFill>
        <p:spPr bwMode="auto">
          <a:xfrm>
            <a:off x="1565086" y="6029730"/>
            <a:ext cx="1371600" cy="898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  <a:scene3d>
            <a:camera prst="orthographicFront">
              <a:rot lat="0" lon="0" rev="10800000"/>
            </a:camera>
            <a:lightRig rig="threePt" dir="t"/>
          </a:scene3d>
        </p:spPr>
      </p:pic>
      <p:pic>
        <p:nvPicPr>
          <p:cNvPr id="74" name="Picture 7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3049" t="8776" r="66464" b="56958"/>
          <a:stretch>
            <a:fillRect/>
          </a:stretch>
        </p:blipFill>
        <p:spPr bwMode="auto">
          <a:xfrm>
            <a:off x="1639955" y="5570551"/>
            <a:ext cx="762000" cy="587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  <a:scene3d>
            <a:camera prst="orthographicFront">
              <a:rot lat="0" lon="0" rev="21594000"/>
            </a:camera>
            <a:lightRig rig="threePt" dir="t"/>
          </a:scene3d>
        </p:spPr>
      </p:pic>
      <p:sp>
        <p:nvSpPr>
          <p:cNvPr id="60" name="Rectangle 59"/>
          <p:cNvSpPr/>
          <p:nvPr/>
        </p:nvSpPr>
        <p:spPr>
          <a:xfrm>
            <a:off x="0" y="0"/>
            <a:ext cx="6858000" cy="6858000"/>
          </a:xfrm>
          <a:prstGeom prst="rect">
            <a:avLst/>
          </a:prstGeom>
          <a:noFill/>
          <a:ln w="6350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-243006" y="2667022"/>
            <a:ext cx="3124200" cy="1523978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540000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sz="400" dirty="0">
              <a:solidFill>
                <a:schemeClr val="accent6">
                  <a:lumMod val="50000"/>
                </a:schemeClr>
              </a:solidFill>
              <a:latin typeface="Tiranti Solid LET" pitchFamily="2" charset="0"/>
            </a:endParaRPr>
          </a:p>
          <a:p>
            <a:pPr algn="ctr"/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Our </a:t>
            </a:r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supportive fathers</a:t>
            </a:r>
            <a:endParaRPr lang="en-US" sz="1200" b="1" dirty="0">
              <a:solidFill>
                <a:schemeClr val="accent6">
                  <a:lumMod val="50000"/>
                </a:schemeClr>
              </a:solidFill>
              <a:latin typeface="Pristina" pitchFamily="66" charset="0"/>
            </a:endParaRPr>
          </a:p>
          <a:p>
            <a:pPr algn="ctr"/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Bob Steinhilber &amp; Kevin Crossett</a:t>
            </a:r>
          </a:p>
          <a:p>
            <a:pPr algn="ctr"/>
            <a:endParaRPr lang="en-US" sz="300" dirty="0" smtClean="0">
              <a:solidFill>
                <a:schemeClr val="accent6">
                  <a:lumMod val="50000"/>
                </a:schemeClr>
              </a:solidFill>
              <a:latin typeface="Tiranti Solid LET" pitchFamily="2" charset="0"/>
            </a:endParaRPr>
          </a:p>
          <a:p>
            <a:pPr algn="ctr"/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Our wise and caring </a:t>
            </a:r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grandfather</a:t>
            </a:r>
          </a:p>
          <a:p>
            <a:pPr algn="ctr"/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Charles Harnden, Sr. (aka Pop</a:t>
            </a:r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)</a:t>
            </a:r>
          </a:p>
          <a:p>
            <a:pPr algn="ctr"/>
            <a:endParaRPr lang="en-US" sz="300" dirty="0">
              <a:solidFill>
                <a:schemeClr val="accent6">
                  <a:lumMod val="50000"/>
                </a:schemeClr>
              </a:solidFill>
              <a:latin typeface="Tiranti Solid LET" pitchFamily="2" charset="0"/>
            </a:endParaRPr>
          </a:p>
          <a:p>
            <a:pPr algn="ctr"/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Jay’s hop-loving and rowdy </a:t>
            </a:r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groomsmen</a:t>
            </a:r>
          </a:p>
          <a:p>
            <a:pPr algn="ctr"/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Matt Clark      </a:t>
            </a:r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    Jeff </a:t>
            </a:r>
            <a:r>
              <a:rPr lang="en-US" sz="1200" dirty="0" err="1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Simonds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      </a:t>
            </a:r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   Ryan Doherty</a:t>
            </a:r>
          </a:p>
          <a:p>
            <a:pPr algn="ctr"/>
            <a:endParaRPr lang="en-US" sz="300" dirty="0">
              <a:solidFill>
                <a:schemeClr val="accent6">
                  <a:lumMod val="50000"/>
                </a:schemeClr>
              </a:solidFill>
              <a:latin typeface="Tiranti Solid LET" pitchFamily="2" charset="0"/>
            </a:endParaRPr>
          </a:p>
          <a:p>
            <a:pPr algn="ctr"/>
            <a:r>
              <a:rPr lang="en-US" sz="1100" b="1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Our Star Wars, airplane &amp;</a:t>
            </a:r>
            <a:r>
              <a:rPr lang="en-US" sz="11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 </a:t>
            </a:r>
            <a:r>
              <a:rPr lang="en-US" sz="1100" b="1" dirty="0" err="1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Pteranodon</a:t>
            </a:r>
            <a:r>
              <a:rPr lang="en-US" sz="1100" b="1" dirty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-loving </a:t>
            </a:r>
            <a:r>
              <a:rPr lang="en-US" sz="11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ring bearers</a:t>
            </a:r>
            <a:endParaRPr lang="en-US" sz="500" dirty="0">
              <a:solidFill>
                <a:schemeClr val="accent6">
                  <a:lumMod val="50000"/>
                </a:schemeClr>
              </a:solidFill>
              <a:latin typeface="Tiranti Solid LET" pitchFamily="2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354370" y="3564148"/>
            <a:ext cx="1355782" cy="356556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540000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Mason Crowley-Johnson           Ben Crossett         </a:t>
            </a:r>
          </a:p>
        </p:txBody>
      </p:sp>
      <p:sp>
        <p:nvSpPr>
          <p:cNvPr id="77" name="Rectangle 76"/>
          <p:cNvSpPr/>
          <p:nvPr/>
        </p:nvSpPr>
        <p:spPr>
          <a:xfrm>
            <a:off x="1266654" y="2454218"/>
            <a:ext cx="1355782" cy="356556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540000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Nick Barr                             Ryan Barr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Tiranti Solid LET" pitchFamily="2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1581514" y="3240662"/>
            <a:ext cx="1905000" cy="38100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540000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Jay’s brother and  Best Man</a:t>
            </a:r>
          </a:p>
          <a:p>
            <a:pPr algn="ctr"/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John Crossett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Tiranti Solid LET" pitchFamily="2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2310444" y="3267974"/>
            <a:ext cx="1168878" cy="38100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540000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200" b="1" dirty="0" err="1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Uke</a:t>
            </a:r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Pristina" pitchFamily="66" charset="0"/>
              </a:rPr>
              <a:t>-man</a:t>
            </a:r>
          </a:p>
          <a:p>
            <a:pPr algn="ctr"/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Nick Tubbs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Tiranti Solid LET" pitchFamily="2" charset="0"/>
            </a:endParaRPr>
          </a:p>
        </p:txBody>
      </p:sp>
      <p:pic>
        <p:nvPicPr>
          <p:cNvPr id="80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57663" t="34548" r="17954" b="36476"/>
          <a:stretch>
            <a:fillRect/>
          </a:stretch>
        </p:blipFill>
        <p:spPr bwMode="auto">
          <a:xfrm>
            <a:off x="5828572" y="2057400"/>
            <a:ext cx="707084" cy="578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0" rev="12000000"/>
            </a:camera>
            <a:lightRig rig="threePt" dir="t"/>
          </a:scene3d>
        </p:spPr>
      </p:pic>
      <p:sp>
        <p:nvSpPr>
          <p:cNvPr id="81" name="Rectangle 80"/>
          <p:cNvSpPr/>
          <p:nvPr/>
        </p:nvSpPr>
        <p:spPr>
          <a:xfrm>
            <a:off x="6054304" y="2251496"/>
            <a:ext cx="228600" cy="22860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flatTx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1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Tiranti Solid LET" pitchFamily="2" charset="0"/>
            </a:endParaRPr>
          </a:p>
        </p:txBody>
      </p:sp>
      <p:pic>
        <p:nvPicPr>
          <p:cNvPr id="82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57663" t="34548" r="17954" b="36476"/>
          <a:stretch>
            <a:fillRect/>
          </a:stretch>
        </p:blipFill>
        <p:spPr bwMode="auto">
          <a:xfrm>
            <a:off x="4133486" y="5784008"/>
            <a:ext cx="707084" cy="578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0" rev="7200000"/>
            </a:camera>
            <a:lightRig rig="threePt" dir="t"/>
          </a:scene3d>
        </p:spPr>
      </p:pic>
      <p:sp>
        <p:nvSpPr>
          <p:cNvPr id="84" name="Rectangle 83"/>
          <p:cNvSpPr/>
          <p:nvPr/>
        </p:nvSpPr>
        <p:spPr>
          <a:xfrm>
            <a:off x="4379025" y="5979225"/>
            <a:ext cx="228600" cy="22860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1920000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Tiranti Solid LET" pitchFamily="2" charset="0"/>
              </a:rPr>
              <a:t>2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Tiranti Solid LET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621</Words>
  <Application>Microsoft Office PowerPoint</Application>
  <PresentationFormat>On-screen Show (4:3)</PresentationFormat>
  <Paragraphs>207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Amber Steinhilber</dc:creator>
  <cp:lastModifiedBy>Amber Steinhilber</cp:lastModifiedBy>
  <cp:revision>16</cp:revision>
  <dcterms:created xsi:type="dcterms:W3CDTF">2011-09-04T15:11:05Z</dcterms:created>
  <dcterms:modified xsi:type="dcterms:W3CDTF">2011-09-07T00:50:38Z</dcterms:modified>
</cp:coreProperties>
</file>